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3" r:id="rId5"/>
    <p:sldId id="265" r:id="rId6"/>
    <p:sldId id="264" r:id="rId7"/>
    <p:sldId id="271" r:id="rId8"/>
    <p:sldId id="266" r:id="rId9"/>
    <p:sldId id="267" r:id="rId10"/>
    <p:sldId id="272" r:id="rId11"/>
    <p:sldId id="262" r:id="rId12"/>
    <p:sldId id="269" r:id="rId13"/>
    <p:sldId id="260" r:id="rId14"/>
    <p:sldId id="268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21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1" autoAdjust="0"/>
    <p:restoredTop sz="94660"/>
  </p:normalViewPr>
  <p:slideViewPr>
    <p:cSldViewPr snapToGrid="0">
      <p:cViewPr>
        <p:scale>
          <a:sx n="68" d="100"/>
          <a:sy n="68" d="100"/>
        </p:scale>
        <p:origin x="2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171FF-C35A-8C8B-9619-09B040FFA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F8D947-A91C-0B69-90D4-E0DAD6205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7681C-AC37-843C-48EE-DBA71D46D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E55D-1090-47DD-A1E5-68860D7FF549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B0603-8E5F-CAAC-D4F7-DB0C5AA8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C372D-895B-2996-A531-0C1C50733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1DAF-0710-4CAE-8528-9CA18ADA64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7640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E6387-31DE-0BED-CB1B-0B9337B95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19CF21-6936-900A-7095-B9094B28F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00705-40D9-C6DF-DF70-46775B45A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E55D-1090-47DD-A1E5-68860D7FF549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F83D9-FF2D-6593-44E8-23DE67442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6F285-3103-EAE4-C0A7-AACA53FB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1DAF-0710-4CAE-8528-9CA18ADA64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21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4F75C8-4815-8D57-4F61-C5B67BDE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8F3976-186F-E37F-B8BC-D04FB81D7C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F1A47-17F5-FC51-BE6C-49A538EC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E55D-1090-47DD-A1E5-68860D7FF549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0E2BF-D096-D98F-6D2E-743476F4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C421D-91DC-921F-440F-24A90CC33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1DAF-0710-4CAE-8528-9CA18ADA64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6102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9AEF6-476C-0A83-CC8B-BDF38C748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DD799-80A5-C7A9-DC20-5490FF59C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464D0-DCFC-2402-2F47-242961FBF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E55D-1090-47DD-A1E5-68860D7FF549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9C800-44B7-DA33-F733-E41E8DB67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83B78-5C08-CF67-721D-73D9AEF9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1DAF-0710-4CAE-8528-9CA18ADA64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7416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40F1-D5B6-037F-22B0-F8CA8D5C0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923CC-7CD3-0973-A8AC-7BBC34AD7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9D4C9-3363-2470-8FBA-EF9216E1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E55D-1090-47DD-A1E5-68860D7FF549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DD51B-DFFE-3158-7682-93B6C7F7F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A3C68-C5E7-6D8B-3B5B-1C6D78DD2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1DAF-0710-4CAE-8528-9CA18ADA64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1580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62DE6-B77F-B066-31DE-77555DF78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38C1A-FF9D-8A85-4FF1-F9CEDE8F26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A05D97-44E4-20D2-3E43-7FCA7F5F5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3B38BD-515F-7360-6F36-F25936654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E55D-1090-47DD-A1E5-68860D7FF549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41ED4-C3C6-60CD-C232-4FA46A31C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88C51-724F-1C42-8183-0D5F004ED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1DAF-0710-4CAE-8528-9CA18ADA64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4167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0CAF-D647-ACD3-ACBB-EDE0F924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CE973-9A38-C96A-B0F4-B1D1A9434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8645F9-25D5-3767-6D0F-76DE586C0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0E7E05-CEA6-127D-6867-F87ADBB2F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C9BC03-6D66-F536-A572-BE8315E545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DB2847-1FDD-EFAA-29CB-E7B956A38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E55D-1090-47DD-A1E5-68860D7FF549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09480B-6CED-BEF6-01C6-067D6549E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DE4160-911F-6001-7AE8-ED382187C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1DAF-0710-4CAE-8528-9CA18ADA64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6867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DAACD-1F16-3996-01DE-59821AA6D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797EE5-8461-6668-5985-8B5A60C44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E55D-1090-47DD-A1E5-68860D7FF549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8A433-C9EC-0095-578C-C94AEBD6C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81BB5-315C-B4EA-B88E-92564500B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1DAF-0710-4CAE-8528-9CA18ADA64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119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5F0A2-CFB8-3100-8505-0601C18B2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E55D-1090-47DD-A1E5-68860D7FF549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CBB6F0-636A-279C-1952-D1D54616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D9CB3-710F-D94E-38C7-B2772BC21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1DAF-0710-4CAE-8528-9CA18ADA64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8580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36FF0-698C-C04B-EEC9-CC98F3B1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29388-5820-E4FB-CD0F-4DAA739EE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6517D-108E-5EB5-BA2D-5815DB327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97604-531B-14B2-FBA0-6163E3E5E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E55D-1090-47DD-A1E5-68860D7FF549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36854-1524-2901-EBA0-CD4A0ABC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F067F-9802-8E6B-44B6-03FFB9041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1DAF-0710-4CAE-8528-9CA18ADA64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21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23A2D-8A4A-D284-0507-F2B887C1B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F9D73-C447-DF00-3DA7-A06D11515D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5546A-0662-EC15-C023-921D3D9C0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F1559-8756-92A8-118E-3BF08BEF5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E55D-1090-47DD-A1E5-68860D7FF549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3B564-6C21-77E1-4123-5D77A9A2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1A321-5AEC-0B2B-5210-CC248E6D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1DAF-0710-4CAE-8528-9CA18ADA64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699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483BE6-6385-A708-70F8-5D000A16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44814-63D2-D0A3-96CF-3DA79741B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D3023-20CF-9F41-B1BA-F98F5E8EE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33E55D-1090-47DD-A1E5-68860D7FF549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B3528-B40A-A911-A648-175350ABD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006C5-0889-EC28-05CC-80D935712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7C1DAF-0710-4CAE-8528-9CA18ADA64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378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UmA26vfE4M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AE6C974B-AAEE-4F87-8251-F2CB5BEC1DCD" descr="02e837fd-8cf8-4d01-af4f-b766fb86619b.jpg">
            <a:extLst>
              <a:ext uri="{FF2B5EF4-FFF2-40B4-BE49-F238E27FC236}">
                <a16:creationId xmlns:a16="http://schemas.microsoft.com/office/drawing/2014/main" id="{71827943-2B36-B1F1-342B-C500B3F8C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2" b="7636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7A5F10-8AA4-E014-FFF9-21B659074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Abyss" pitchFamily="50" charset="0"/>
              </a:rPr>
              <a:t>Not just commuting:</a:t>
            </a:r>
            <a:endParaRPr lang="en-AU" dirty="0">
              <a:solidFill>
                <a:srgbClr val="FFFFFF"/>
              </a:solidFill>
              <a:latin typeface="Abyss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63995C-A468-7EAD-6314-2D3110017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9859" y="2660118"/>
            <a:ext cx="9144000" cy="109839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Abyss" pitchFamily="50" charset="0"/>
              </a:rPr>
              <a:t>How active mobility can boost our quality of life</a:t>
            </a:r>
            <a:endParaRPr lang="en-AU" dirty="0">
              <a:solidFill>
                <a:srgbClr val="FFFFFF"/>
              </a:solidFill>
              <a:latin typeface="Abyss" pitchFamily="50" charset="0"/>
            </a:endParaRPr>
          </a:p>
        </p:txBody>
      </p:sp>
      <p:pic>
        <p:nvPicPr>
          <p:cNvPr id="7" name="Picture 6" descr="A logo with a line of bicycles and a truck&#10;&#10;AI-generated content may be incorrect.">
            <a:extLst>
              <a:ext uri="{FF2B5EF4-FFF2-40B4-BE49-F238E27FC236}">
                <a16:creationId xmlns:a16="http://schemas.microsoft.com/office/drawing/2014/main" id="{5A1FB223-84DC-FF8F-AB46-296D571D5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134" y="5635395"/>
            <a:ext cx="1249980" cy="1047602"/>
          </a:xfrm>
          <a:prstGeom prst="rect">
            <a:avLst/>
          </a:prstGeom>
        </p:spPr>
      </p:pic>
      <p:pic>
        <p:nvPicPr>
          <p:cNvPr id="1027" name="A15ADD28-EE69-432A-9857-DFF94302AFE3" descr="Logo GO-bility 500x130 wit transparante achtergrond.PNG">
            <a:extLst>
              <a:ext uri="{FF2B5EF4-FFF2-40B4-BE49-F238E27FC236}">
                <a16:creationId xmlns:a16="http://schemas.microsoft.com/office/drawing/2014/main" id="{98E90BFD-7E3F-6D3A-3378-E992AD6AA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536" y="5735638"/>
            <a:ext cx="3350414" cy="87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757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08857-469C-193D-8287-F619E18DC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74233-15F5-7F71-332C-25E34D727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08" y="13401"/>
            <a:ext cx="10958384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4F2169"/>
                </a:solidFill>
                <a:latin typeface="Abyss" pitchFamily="50" charset="0"/>
              </a:rPr>
              <a:t>Does our infrastructure invite short trips for shopping or medical services?</a:t>
            </a:r>
            <a:endParaRPr lang="en-AU" dirty="0">
              <a:solidFill>
                <a:srgbClr val="4F2169"/>
              </a:solidFill>
              <a:latin typeface="Abyss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546CE2-2A1F-45A7-4174-E87FA9CE7D60}"/>
              </a:ext>
            </a:extLst>
          </p:cNvPr>
          <p:cNvSpPr txBox="1"/>
          <p:nvPr/>
        </p:nvSpPr>
        <p:spPr>
          <a:xfrm>
            <a:off x="6400800" y="5725297"/>
            <a:ext cx="1499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byss" pitchFamily="50" charset="0"/>
              </a:rPr>
              <a:t>Moruya</a:t>
            </a:r>
            <a:r>
              <a:rPr lang="en-US" dirty="0">
                <a:solidFill>
                  <a:schemeClr val="bg1"/>
                </a:solidFill>
                <a:latin typeface="Abyss" pitchFamily="50" charset="0"/>
              </a:rPr>
              <a:t>, NSW</a:t>
            </a:r>
            <a:endParaRPr lang="en-AU" dirty="0">
              <a:solidFill>
                <a:schemeClr val="bg1"/>
              </a:solidFill>
              <a:latin typeface="Abyss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675F5B-F5F1-06B1-631C-488447A7B5E4}"/>
              </a:ext>
            </a:extLst>
          </p:cNvPr>
          <p:cNvSpPr txBox="1"/>
          <p:nvPr/>
        </p:nvSpPr>
        <p:spPr>
          <a:xfrm>
            <a:off x="562174" y="5739291"/>
            <a:ext cx="106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yss" pitchFamily="50" charset="0"/>
              </a:rPr>
              <a:t>Sydney</a:t>
            </a:r>
            <a:endParaRPr lang="en-AU" dirty="0">
              <a:solidFill>
                <a:schemeClr val="bg1"/>
              </a:solidFill>
              <a:latin typeface="Abyss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6B9944-2FAD-DC2D-785A-CF3F9CB2D253}"/>
              </a:ext>
            </a:extLst>
          </p:cNvPr>
          <p:cNvSpPr txBox="1"/>
          <p:nvPr/>
        </p:nvSpPr>
        <p:spPr>
          <a:xfrm>
            <a:off x="4807758" y="5788281"/>
            <a:ext cx="6094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byss" pitchFamily="50" charset="0"/>
              </a:rPr>
              <a:t>Yarralumla</a:t>
            </a:r>
            <a:endParaRPr lang="en-AU" dirty="0">
              <a:solidFill>
                <a:schemeClr val="bg1"/>
              </a:solidFill>
              <a:latin typeface="Abyss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599965-A0FA-3548-4208-88BDE1DDACEF}"/>
              </a:ext>
            </a:extLst>
          </p:cNvPr>
          <p:cNvSpPr txBox="1"/>
          <p:nvPr/>
        </p:nvSpPr>
        <p:spPr>
          <a:xfrm>
            <a:off x="8418838" y="5788281"/>
            <a:ext cx="6094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byss" pitchFamily="50" charset="0"/>
              </a:rPr>
              <a:t>kaleen</a:t>
            </a:r>
            <a:endParaRPr lang="en-AU" dirty="0">
              <a:solidFill>
                <a:schemeClr val="bg1"/>
              </a:solidFill>
              <a:latin typeface="Abyss" pitchFamily="50" charset="0"/>
            </a:endParaRPr>
          </a:p>
        </p:txBody>
      </p:sp>
      <p:sp>
        <p:nvSpPr>
          <p:cNvPr id="3" name="AutoShape 2" descr="Image preview">
            <a:extLst>
              <a:ext uri="{FF2B5EF4-FFF2-40B4-BE49-F238E27FC236}">
                <a16:creationId xmlns:a16="http://schemas.microsoft.com/office/drawing/2014/main" id="{9E9130DC-EAC6-3E90-4DE3-025BC4CE65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9" name="Picture 8" descr="A bicycle parked on a pole&#10;&#10;AI-generated content may be incorrect.">
            <a:extLst>
              <a:ext uri="{FF2B5EF4-FFF2-40B4-BE49-F238E27FC236}">
                <a16:creationId xmlns:a16="http://schemas.microsoft.com/office/drawing/2014/main" id="{C0DF0A65-1515-8F52-BCEB-0E7915B63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4" t="-1984" r="5720" b="6674"/>
          <a:stretch/>
        </p:blipFill>
        <p:spPr>
          <a:xfrm rot="5400000">
            <a:off x="6466149" y="1588815"/>
            <a:ext cx="5181071" cy="51462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F985FC-0F11-E955-6923-BB54DBE37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8" b="7918"/>
          <a:stretch/>
        </p:blipFill>
        <p:spPr>
          <a:xfrm>
            <a:off x="405755" y="1571421"/>
            <a:ext cx="4530609" cy="50842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75E676-6935-06BF-EC47-169A58AA6CA5}"/>
              </a:ext>
            </a:extLst>
          </p:cNvPr>
          <p:cNvSpPr txBox="1"/>
          <p:nvPr/>
        </p:nvSpPr>
        <p:spPr>
          <a:xfrm>
            <a:off x="562174" y="3670248"/>
            <a:ext cx="7256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yss" pitchFamily="50" charset="0"/>
              </a:rPr>
              <a:t>Deakin’s health precinct</a:t>
            </a:r>
            <a:endParaRPr lang="en-AU" dirty="0">
              <a:solidFill>
                <a:schemeClr val="bg1"/>
              </a:solidFill>
              <a:latin typeface="Abys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675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8051A-10B8-8978-3098-2462220CC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08" y="13401"/>
            <a:ext cx="10958384" cy="1325563"/>
          </a:xfrm>
        </p:spPr>
        <p:txBody>
          <a:bodyPr/>
          <a:lstStyle/>
          <a:p>
            <a:r>
              <a:rPr lang="en-US" dirty="0">
                <a:solidFill>
                  <a:srgbClr val="4F2169"/>
                </a:solidFill>
                <a:latin typeface="Abyss" pitchFamily="50" charset="0"/>
              </a:rPr>
              <a:t>Good Wayfinding matters</a:t>
            </a:r>
            <a:endParaRPr lang="en-AU" dirty="0">
              <a:solidFill>
                <a:srgbClr val="4F2169"/>
              </a:solidFill>
              <a:latin typeface="Abyss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82701-CF92-3278-2EB8-1222BCE0F316}"/>
              </a:ext>
            </a:extLst>
          </p:cNvPr>
          <p:cNvSpPr txBox="1"/>
          <p:nvPr/>
        </p:nvSpPr>
        <p:spPr>
          <a:xfrm>
            <a:off x="321078" y="1006380"/>
            <a:ext cx="63825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F2169"/>
                </a:solidFill>
                <a:latin typeface="Abyss" pitchFamily="50" charset="0"/>
              </a:rPr>
              <a:t>Two colors is clear, especially at dusk</a:t>
            </a:r>
          </a:p>
          <a:p>
            <a:endParaRPr lang="en-US" sz="2000" dirty="0">
              <a:solidFill>
                <a:srgbClr val="4F2169"/>
              </a:solidFill>
              <a:latin typeface="Abyss" pitchFamily="50" charset="0"/>
            </a:endParaRPr>
          </a:p>
          <a:p>
            <a:r>
              <a:rPr lang="en-US" sz="2000" dirty="0">
                <a:solidFill>
                  <a:srgbClr val="4F2169"/>
                </a:solidFill>
                <a:latin typeface="Abyss" pitchFamily="50" charset="0"/>
              </a:rPr>
              <a:t>10cm too narrow – hard to see from distance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16EFE8-E253-F566-B3C1-0DD1F8761F5F}"/>
              </a:ext>
            </a:extLst>
          </p:cNvPr>
          <p:cNvSpPr txBox="1"/>
          <p:nvPr/>
        </p:nvSpPr>
        <p:spPr>
          <a:xfrm>
            <a:off x="6400800" y="5725297"/>
            <a:ext cx="1499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byss" pitchFamily="50" charset="0"/>
              </a:rPr>
              <a:t>Moruya</a:t>
            </a:r>
            <a:r>
              <a:rPr lang="en-US" dirty="0">
                <a:solidFill>
                  <a:schemeClr val="bg1"/>
                </a:solidFill>
                <a:latin typeface="Abyss" pitchFamily="50" charset="0"/>
              </a:rPr>
              <a:t>, NSW</a:t>
            </a:r>
            <a:endParaRPr lang="en-AU" dirty="0">
              <a:solidFill>
                <a:schemeClr val="bg1"/>
              </a:solidFill>
              <a:latin typeface="Abyss" pitchFamily="50" charset="0"/>
            </a:endParaRPr>
          </a:p>
        </p:txBody>
      </p:sp>
      <p:pic>
        <p:nvPicPr>
          <p:cNvPr id="6" name="Picture 5" descr="A person measuring a sign&#10;&#10;AI-generated content may be incorrect.">
            <a:extLst>
              <a:ext uri="{FF2B5EF4-FFF2-40B4-BE49-F238E27FC236}">
                <a16:creationId xmlns:a16="http://schemas.microsoft.com/office/drawing/2014/main" id="{37493CBE-E4CF-4B8A-AD63-6C68E6722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502" y="2182193"/>
            <a:ext cx="3074917" cy="4099890"/>
          </a:xfrm>
          <a:prstGeom prst="rect">
            <a:avLst/>
          </a:prstGeom>
        </p:spPr>
      </p:pic>
      <p:pic>
        <p:nvPicPr>
          <p:cNvPr id="12" name="Picture 11" descr="A blue sign with white text and arrows&#10;&#10;AI-generated content may be incorrect.">
            <a:extLst>
              <a:ext uri="{FF2B5EF4-FFF2-40B4-BE49-F238E27FC236}">
                <a16:creationId xmlns:a16="http://schemas.microsoft.com/office/drawing/2014/main" id="{6F9AC45B-7DD2-F8EB-100B-E9B71E22B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811" y="2182192"/>
            <a:ext cx="3074917" cy="4099890"/>
          </a:xfrm>
          <a:prstGeom prst="rect">
            <a:avLst/>
          </a:prstGeom>
        </p:spPr>
      </p:pic>
      <p:pic>
        <p:nvPicPr>
          <p:cNvPr id="15" name="Picture 14" descr="A blue and white sign on a glass door&#10;&#10;AI-generated content may be incorrect.">
            <a:extLst>
              <a:ext uri="{FF2B5EF4-FFF2-40B4-BE49-F238E27FC236}">
                <a16:creationId xmlns:a16="http://schemas.microsoft.com/office/drawing/2014/main" id="{698F981B-E3F0-0B03-F35E-7E5BE2450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6" r="12031"/>
          <a:stretch/>
        </p:blipFill>
        <p:spPr>
          <a:xfrm>
            <a:off x="458061" y="2182192"/>
            <a:ext cx="3996716" cy="40998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6033F6-9D61-AB98-C124-18057D083ED8}"/>
              </a:ext>
            </a:extLst>
          </p:cNvPr>
          <p:cNvSpPr txBox="1"/>
          <p:nvPr/>
        </p:nvSpPr>
        <p:spPr>
          <a:xfrm>
            <a:off x="562174" y="5739291"/>
            <a:ext cx="106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yss" pitchFamily="50" charset="0"/>
              </a:rPr>
              <a:t>Sydney</a:t>
            </a:r>
            <a:endParaRPr lang="en-AU" dirty="0">
              <a:solidFill>
                <a:schemeClr val="bg1"/>
              </a:solidFill>
              <a:latin typeface="Abyss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B7373D-E6ED-7764-B5E9-10EF394232D2}"/>
              </a:ext>
            </a:extLst>
          </p:cNvPr>
          <p:cNvSpPr txBox="1"/>
          <p:nvPr/>
        </p:nvSpPr>
        <p:spPr>
          <a:xfrm>
            <a:off x="4807758" y="5788281"/>
            <a:ext cx="6094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byss" pitchFamily="50" charset="0"/>
              </a:rPr>
              <a:t>Yarralumla</a:t>
            </a:r>
            <a:endParaRPr lang="en-AU" dirty="0">
              <a:solidFill>
                <a:schemeClr val="bg1"/>
              </a:solidFill>
              <a:latin typeface="Abyss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CEC184-38D3-BD2F-26AC-DBCA6F95AA96}"/>
              </a:ext>
            </a:extLst>
          </p:cNvPr>
          <p:cNvSpPr txBox="1"/>
          <p:nvPr/>
        </p:nvSpPr>
        <p:spPr>
          <a:xfrm>
            <a:off x="8418838" y="5788281"/>
            <a:ext cx="6094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byss" pitchFamily="50" charset="0"/>
              </a:rPr>
              <a:t>kaleen</a:t>
            </a:r>
            <a:endParaRPr lang="en-AU" dirty="0">
              <a:solidFill>
                <a:schemeClr val="bg1"/>
              </a:solidFill>
              <a:latin typeface="Abys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743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61044-7646-74AF-8B59-ED6140FE8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846CE-16F1-EDC5-1DC9-C9B6858E3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08" y="13401"/>
            <a:ext cx="10958384" cy="1325563"/>
          </a:xfrm>
        </p:spPr>
        <p:txBody>
          <a:bodyPr/>
          <a:lstStyle/>
          <a:p>
            <a:r>
              <a:rPr lang="en-US" dirty="0">
                <a:solidFill>
                  <a:srgbClr val="4F2169"/>
                </a:solidFill>
                <a:latin typeface="Abyss" pitchFamily="50" charset="0"/>
              </a:rPr>
              <a:t>Secure, covered parking</a:t>
            </a:r>
            <a:endParaRPr lang="en-AU" dirty="0">
              <a:solidFill>
                <a:srgbClr val="4F2169"/>
              </a:solidFill>
              <a:latin typeface="Abyss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B9BEEB-48FA-1802-9EFA-F2AFE8992735}"/>
              </a:ext>
            </a:extLst>
          </p:cNvPr>
          <p:cNvSpPr txBox="1"/>
          <p:nvPr/>
        </p:nvSpPr>
        <p:spPr>
          <a:xfrm>
            <a:off x="364981" y="1338964"/>
            <a:ext cx="80538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F2169"/>
                </a:solidFill>
                <a:latin typeface="Abyss" pitchFamily="50" charset="0"/>
              </a:rPr>
              <a:t>People invest thousands in e-bikes. Theft, and fear of, is real.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9BBE83-FB45-92A8-94F3-895DBEE70B60}"/>
              </a:ext>
            </a:extLst>
          </p:cNvPr>
          <p:cNvSpPr txBox="1"/>
          <p:nvPr/>
        </p:nvSpPr>
        <p:spPr>
          <a:xfrm>
            <a:off x="562174" y="5739291"/>
            <a:ext cx="106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yss" pitchFamily="50" charset="0"/>
              </a:rPr>
              <a:t>Sydney</a:t>
            </a:r>
            <a:endParaRPr lang="en-AU" dirty="0">
              <a:solidFill>
                <a:schemeClr val="bg1"/>
              </a:solidFill>
              <a:latin typeface="Abyss" pitchFamily="50" charset="0"/>
            </a:endParaRPr>
          </a:p>
        </p:txBody>
      </p:sp>
      <p:pic>
        <p:nvPicPr>
          <p:cNvPr id="4" name="Picture 3" descr="A bicycle leaning against a metal structure&#10;&#10;AI-generated content may be incorrect.">
            <a:extLst>
              <a:ext uri="{FF2B5EF4-FFF2-40B4-BE49-F238E27FC236}">
                <a16:creationId xmlns:a16="http://schemas.microsoft.com/office/drawing/2014/main" id="{F54A7745-10DF-8E6C-7993-C5EDC1ECF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92" y="1855501"/>
            <a:ext cx="5771007" cy="43282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65E60D-9DB2-C050-AE30-380CAEB64088}"/>
              </a:ext>
            </a:extLst>
          </p:cNvPr>
          <p:cNvSpPr txBox="1"/>
          <p:nvPr/>
        </p:nvSpPr>
        <p:spPr>
          <a:xfrm>
            <a:off x="702207" y="5814424"/>
            <a:ext cx="2771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yss" pitchFamily="50" charset="0"/>
              </a:rPr>
              <a:t>Arsenal, </a:t>
            </a:r>
            <a:r>
              <a:rPr lang="en-US" dirty="0" err="1">
                <a:solidFill>
                  <a:schemeClr val="bg1"/>
                </a:solidFill>
                <a:latin typeface="Abyss" pitchFamily="50" charset="0"/>
              </a:rPr>
              <a:t>london</a:t>
            </a:r>
            <a:endParaRPr lang="en-AU" dirty="0">
              <a:solidFill>
                <a:schemeClr val="bg1"/>
              </a:solidFill>
              <a:latin typeface="Abyss" pitchFamily="50" charset="0"/>
            </a:endParaRPr>
          </a:p>
        </p:txBody>
      </p:sp>
      <p:pic>
        <p:nvPicPr>
          <p:cNvPr id="11" name="Picture 10" descr="A group of bicycles parked on a bike rack&#10;&#10;AI-generated content may be incorrect.">
            <a:extLst>
              <a:ext uri="{FF2B5EF4-FFF2-40B4-BE49-F238E27FC236}">
                <a16:creationId xmlns:a16="http://schemas.microsoft.com/office/drawing/2014/main" id="{86F51AF8-9C53-DA97-3CB5-A692A8E56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8715" y="2364061"/>
            <a:ext cx="4238123" cy="317859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C19CD11-097E-6E1D-833D-82F8C6311FAC}"/>
              </a:ext>
            </a:extLst>
          </p:cNvPr>
          <p:cNvSpPr/>
          <p:nvPr/>
        </p:nvSpPr>
        <p:spPr>
          <a:xfrm>
            <a:off x="7515036" y="2018196"/>
            <a:ext cx="2519141" cy="30777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3757C2-1E70-94AE-7027-9CEE323541B1}"/>
              </a:ext>
            </a:extLst>
          </p:cNvPr>
          <p:cNvSpPr txBox="1"/>
          <p:nvPr/>
        </p:nvSpPr>
        <p:spPr>
          <a:xfrm>
            <a:off x="7454480" y="2018196"/>
            <a:ext cx="30278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byss" pitchFamily="50" charset="0"/>
              </a:rPr>
              <a:t>Southend airport, </a:t>
            </a:r>
            <a:r>
              <a:rPr lang="en-US" sz="1400" dirty="0" err="1">
                <a:solidFill>
                  <a:schemeClr val="bg1"/>
                </a:solidFill>
                <a:latin typeface="Abyss" pitchFamily="50" charset="0"/>
              </a:rPr>
              <a:t>england</a:t>
            </a:r>
            <a:endParaRPr lang="en-AU" sz="1400" dirty="0">
              <a:solidFill>
                <a:schemeClr val="bg1"/>
              </a:solidFill>
              <a:latin typeface="Abys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790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icycle rack next to a building&#10;&#10;AI-generated content may be incorrect.">
            <a:extLst>
              <a:ext uri="{FF2B5EF4-FFF2-40B4-BE49-F238E27FC236}">
                <a16:creationId xmlns:a16="http://schemas.microsoft.com/office/drawing/2014/main" id="{EC189EF0-B00B-120E-692D-91DC98F20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15561" r="4637" b="8323"/>
          <a:stretch/>
        </p:blipFill>
        <p:spPr>
          <a:xfrm>
            <a:off x="2116441" y="1144514"/>
            <a:ext cx="7959117" cy="47718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F194F0-E5B9-4035-FC05-D941B827055C}"/>
              </a:ext>
            </a:extLst>
          </p:cNvPr>
          <p:cNvSpPr txBox="1"/>
          <p:nvPr/>
        </p:nvSpPr>
        <p:spPr>
          <a:xfrm>
            <a:off x="48445" y="224089"/>
            <a:ext cx="11632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4F2169"/>
                </a:solidFill>
                <a:latin typeface="Abyss" pitchFamily="50" charset="0"/>
              </a:rPr>
              <a:t>Ghent, Belgium, includes ‘daylighting’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657279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A9977-2BF9-6016-2D4E-0DABFB22A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96624-2C64-7ACB-9C10-7316D4E89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08" y="13401"/>
            <a:ext cx="11575192" cy="1325563"/>
          </a:xfrm>
        </p:spPr>
        <p:txBody>
          <a:bodyPr/>
          <a:lstStyle/>
          <a:p>
            <a:r>
              <a:rPr lang="en-US" dirty="0">
                <a:solidFill>
                  <a:srgbClr val="4F2169"/>
                </a:solidFill>
                <a:latin typeface="Abyss" pitchFamily="50" charset="0"/>
              </a:rPr>
              <a:t>Rethink getting to education facilities</a:t>
            </a:r>
            <a:endParaRPr lang="en-AU" dirty="0">
              <a:solidFill>
                <a:srgbClr val="4F2169"/>
              </a:solidFill>
              <a:latin typeface="Abyss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FED78B-E2B9-0139-D471-541087A523AD}"/>
              </a:ext>
            </a:extLst>
          </p:cNvPr>
          <p:cNvSpPr txBox="1"/>
          <p:nvPr/>
        </p:nvSpPr>
        <p:spPr>
          <a:xfrm>
            <a:off x="314462" y="1581665"/>
            <a:ext cx="407773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F2169"/>
              </a:solidFill>
              <a:latin typeface="Abyss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2169"/>
                </a:solidFill>
                <a:latin typeface="Abyss" pitchFamily="50" charset="0"/>
              </a:rPr>
              <a:t>Are the links safe, convenient, and attractive?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F2169"/>
              </a:solidFill>
              <a:latin typeface="Abyss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2169"/>
                </a:solidFill>
                <a:latin typeface="Abyss" pitchFamily="50" charset="0"/>
              </a:rPr>
              <a:t>Lack of choice is often mistaken for demand (Credit: Cul de sac, Arizona </a:t>
            </a:r>
            <a:r>
              <a:rPr lang="en-US" sz="2000" dirty="0" err="1">
                <a:solidFill>
                  <a:srgbClr val="4F2169"/>
                </a:solidFill>
                <a:latin typeface="Abyss" pitchFamily="50" charset="0"/>
              </a:rPr>
              <a:t>usa</a:t>
            </a:r>
            <a:r>
              <a:rPr lang="en-US" sz="2000" dirty="0">
                <a:solidFill>
                  <a:srgbClr val="4F2169"/>
                </a:solidFill>
                <a:latin typeface="Abyss" pitchFamily="50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F2169"/>
              </a:solidFill>
              <a:latin typeface="Abyss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2169"/>
                </a:solidFill>
                <a:latin typeface="Abyss" pitchFamily="50" charset="0"/>
              </a:rPr>
              <a:t>Slower speed on </a:t>
            </a:r>
            <a:r>
              <a:rPr lang="en-US" sz="2000" dirty="0" err="1">
                <a:solidFill>
                  <a:srgbClr val="4F2169"/>
                </a:solidFill>
                <a:latin typeface="Abyss" pitchFamily="50" charset="0"/>
              </a:rPr>
              <a:t>haydon</a:t>
            </a:r>
            <a:r>
              <a:rPr lang="en-US" sz="2000" dirty="0">
                <a:solidFill>
                  <a:srgbClr val="4F2169"/>
                </a:solidFill>
                <a:latin typeface="Abyss" pitchFamily="50" charset="0"/>
              </a:rPr>
              <a:t> drive, </a:t>
            </a:r>
            <a:r>
              <a:rPr lang="en-US" sz="2000" dirty="0" err="1">
                <a:solidFill>
                  <a:srgbClr val="4F2169"/>
                </a:solidFill>
                <a:latin typeface="Abyss" pitchFamily="50" charset="0"/>
              </a:rPr>
              <a:t>bruce</a:t>
            </a:r>
            <a:r>
              <a:rPr lang="en-US" sz="2000" dirty="0">
                <a:solidFill>
                  <a:srgbClr val="4F2169"/>
                </a:solidFill>
                <a:latin typeface="Abyss" pitchFamily="50" charset="0"/>
              </a:rPr>
              <a:t>? Uc, Cit, nursing home, hospital, and school.</a:t>
            </a:r>
            <a:endParaRPr lang="en-AU" sz="2000" dirty="0">
              <a:solidFill>
                <a:srgbClr val="4F2169"/>
              </a:solidFill>
              <a:latin typeface="Abyss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5A5D27-5E81-B331-4342-4283EC43920F}"/>
              </a:ext>
            </a:extLst>
          </p:cNvPr>
          <p:cNvSpPr txBox="1"/>
          <p:nvPr/>
        </p:nvSpPr>
        <p:spPr>
          <a:xfrm>
            <a:off x="6400800" y="5725297"/>
            <a:ext cx="1499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byss" pitchFamily="50" charset="0"/>
              </a:rPr>
              <a:t>Moruya</a:t>
            </a:r>
            <a:r>
              <a:rPr lang="en-US" dirty="0">
                <a:solidFill>
                  <a:schemeClr val="bg1"/>
                </a:solidFill>
                <a:latin typeface="Abyss" pitchFamily="50" charset="0"/>
              </a:rPr>
              <a:t>, NSW</a:t>
            </a:r>
            <a:endParaRPr lang="en-AU" dirty="0">
              <a:solidFill>
                <a:schemeClr val="bg1"/>
              </a:solidFill>
              <a:latin typeface="Abyss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BE6A6C-F1DB-1ACE-E229-09CDD2D23770}"/>
              </a:ext>
            </a:extLst>
          </p:cNvPr>
          <p:cNvSpPr txBox="1"/>
          <p:nvPr/>
        </p:nvSpPr>
        <p:spPr>
          <a:xfrm>
            <a:off x="9144000" y="49845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yss" pitchFamily="50" charset="0"/>
              </a:rPr>
              <a:t>Adelaide, </a:t>
            </a:r>
            <a:r>
              <a:rPr lang="en-US" dirty="0" err="1">
                <a:solidFill>
                  <a:schemeClr val="bg1"/>
                </a:solidFill>
                <a:latin typeface="Abyss" pitchFamily="50" charset="0"/>
              </a:rPr>
              <a:t>sa</a:t>
            </a:r>
            <a:endParaRPr lang="en-AU" dirty="0">
              <a:solidFill>
                <a:schemeClr val="bg1"/>
              </a:solidFill>
              <a:latin typeface="Abyss" pitchFamily="50" charset="0"/>
            </a:endParaRPr>
          </a:p>
        </p:txBody>
      </p:sp>
      <p:pic>
        <p:nvPicPr>
          <p:cNvPr id="4" name="Picture 3" descr="A qr code with a purple background&#10;&#10;AI-generated content may be incorrect.">
            <a:extLst>
              <a:ext uri="{FF2B5EF4-FFF2-40B4-BE49-F238E27FC236}">
                <a16:creationId xmlns:a16="http://schemas.microsoft.com/office/drawing/2014/main" id="{421BC94E-39B5-2784-8901-ECB811657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8964"/>
            <a:ext cx="5216769" cy="52167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E6E34-4BE4-365A-7D02-AA4EF1836298}"/>
              </a:ext>
            </a:extLst>
          </p:cNvPr>
          <p:cNvSpPr txBox="1"/>
          <p:nvPr/>
        </p:nvSpPr>
        <p:spPr>
          <a:xfrm>
            <a:off x="5940973" y="6371628"/>
            <a:ext cx="593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F2169"/>
                </a:solidFill>
                <a:latin typeface="Abyss" pitchFamily="50" charset="0"/>
              </a:rPr>
              <a:t>Joint petition for trialing 30 zone in Lyneham</a:t>
            </a:r>
            <a:endParaRPr lang="en-AU" dirty="0">
              <a:solidFill>
                <a:srgbClr val="4F2169"/>
              </a:solidFill>
              <a:latin typeface="Abys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57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F7440-EF1F-70D7-B65F-73328618F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0817C-9932-5723-7610-D5368BD36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F2169"/>
                </a:solidFill>
                <a:latin typeface="Abyss" pitchFamily="50" charset="0"/>
              </a:rPr>
              <a:t>Come </a:t>
            </a:r>
            <a:r>
              <a:rPr lang="en-US" sz="4000" dirty="0" err="1">
                <a:solidFill>
                  <a:srgbClr val="4F2169"/>
                </a:solidFill>
                <a:latin typeface="Abyss" pitchFamily="50" charset="0"/>
              </a:rPr>
              <a:t>outside,Canberra</a:t>
            </a:r>
            <a:r>
              <a:rPr lang="en-US" sz="4000" dirty="0">
                <a:solidFill>
                  <a:srgbClr val="4F2169"/>
                </a:solidFill>
                <a:latin typeface="Abyss" pitchFamily="50" charset="0"/>
              </a:rPr>
              <a:t>!</a:t>
            </a:r>
            <a:endParaRPr lang="en-AU" sz="4000" dirty="0">
              <a:solidFill>
                <a:srgbClr val="4F2169"/>
              </a:solidFill>
              <a:latin typeface="Abyss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F83780-8BB7-A5E7-D2A4-BBEA41DCD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38" y="1558943"/>
            <a:ext cx="6639469" cy="4870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232B71-B69A-17EA-7212-69B3CD164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526" y="1558943"/>
            <a:ext cx="3561751" cy="46769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50EC21-CF87-887B-59A2-7195CFF39448}"/>
              </a:ext>
            </a:extLst>
          </p:cNvPr>
          <p:cNvSpPr txBox="1"/>
          <p:nvPr/>
        </p:nvSpPr>
        <p:spPr>
          <a:xfrm>
            <a:off x="171938" y="64290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F2169"/>
                </a:solidFill>
                <a:latin typeface="Abyss" pitchFamily="50" charset="0"/>
              </a:rPr>
              <a:t>Tiktok.com/@canberrabybike</a:t>
            </a:r>
            <a:endParaRPr lang="en-US" sz="1800" dirty="0">
              <a:solidFill>
                <a:srgbClr val="4F2169"/>
              </a:solidFill>
              <a:latin typeface="Abyss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346370-C7D8-8F0F-75A4-48E97B90B8A8}"/>
              </a:ext>
            </a:extLst>
          </p:cNvPr>
          <p:cNvSpPr txBox="1"/>
          <p:nvPr/>
        </p:nvSpPr>
        <p:spPr>
          <a:xfrm>
            <a:off x="7856526" y="64290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F2169"/>
                </a:solidFill>
                <a:latin typeface="Abyss" pitchFamily="50" charset="0"/>
              </a:rPr>
              <a:t>instagram.com/</a:t>
            </a:r>
            <a:r>
              <a:rPr lang="en-US" dirty="0" err="1">
                <a:solidFill>
                  <a:srgbClr val="4F2169"/>
                </a:solidFill>
                <a:latin typeface="Abyss" pitchFamily="50" charset="0"/>
              </a:rPr>
              <a:t>canberrabybike</a:t>
            </a:r>
            <a:endParaRPr lang="en-US" sz="1800" dirty="0">
              <a:solidFill>
                <a:srgbClr val="4F2169"/>
              </a:solidFill>
              <a:latin typeface="Abys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523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5297CC-0CFF-F32F-5F05-62F92A501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5000" dirty="0">
                <a:solidFill>
                  <a:srgbClr val="4F2169"/>
                </a:solidFill>
                <a:latin typeface="Abyss" pitchFamily="50" charset="0"/>
              </a:rPr>
              <a:t>Bigger than just getting to work</a:t>
            </a:r>
            <a:endParaRPr lang="en-AU" sz="5000" dirty="0">
              <a:solidFill>
                <a:srgbClr val="4F2169"/>
              </a:solidFill>
              <a:latin typeface="Abyss" pitchFamily="50" charset="0"/>
            </a:endParaRPr>
          </a:p>
        </p:txBody>
      </p:sp>
      <p:sp>
        <p:nvSpPr>
          <p:cNvPr id="207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C362A-EC0C-EE83-65A3-FBB870AEB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1700" dirty="0">
                <a:solidFill>
                  <a:srgbClr val="4F2169"/>
                </a:solidFill>
                <a:latin typeface="Abyss" pitchFamily="50" charset="0"/>
              </a:rPr>
              <a:t>How to address our ballooning healthcare costs? (1/3 of ACT Govt budget)</a:t>
            </a:r>
          </a:p>
          <a:p>
            <a:endParaRPr lang="en-US" sz="1700" dirty="0">
              <a:solidFill>
                <a:srgbClr val="4F2169"/>
              </a:solidFill>
              <a:latin typeface="Abyss" pitchFamily="50" charset="0"/>
            </a:endParaRPr>
          </a:p>
          <a:p>
            <a:r>
              <a:rPr lang="en-US" sz="1700" dirty="0">
                <a:solidFill>
                  <a:srgbClr val="4F2169"/>
                </a:solidFill>
                <a:latin typeface="Abyss" pitchFamily="50" charset="0"/>
              </a:rPr>
              <a:t>Preventive health measures like cycling and walking to local shops means incidental exercise</a:t>
            </a:r>
          </a:p>
          <a:p>
            <a:endParaRPr lang="en-US" sz="1700" dirty="0">
              <a:solidFill>
                <a:srgbClr val="4F2169"/>
              </a:solidFill>
              <a:latin typeface="Abyss" pitchFamily="50" charset="0"/>
            </a:endParaRPr>
          </a:p>
          <a:p>
            <a:r>
              <a:rPr lang="en-US" sz="1700" dirty="0">
                <a:solidFill>
                  <a:srgbClr val="4F2169"/>
                </a:solidFill>
                <a:latin typeface="Abyss" pitchFamily="50" charset="0"/>
              </a:rPr>
              <a:t>Fight loneliness, climate change, screentime, and noise pollution with one 19</a:t>
            </a:r>
            <a:r>
              <a:rPr lang="en-US" sz="1700" baseline="30000" dirty="0">
                <a:solidFill>
                  <a:srgbClr val="4F2169"/>
                </a:solidFill>
                <a:latin typeface="Abyss" pitchFamily="50" charset="0"/>
              </a:rPr>
              <a:t>th</a:t>
            </a:r>
            <a:r>
              <a:rPr lang="en-US" sz="1700" dirty="0">
                <a:solidFill>
                  <a:srgbClr val="4F2169"/>
                </a:solidFill>
                <a:latin typeface="Abyss" pitchFamily="50" charset="0"/>
              </a:rPr>
              <a:t> century tool</a:t>
            </a:r>
            <a:endParaRPr lang="en-AU" sz="1700" dirty="0">
              <a:solidFill>
                <a:srgbClr val="4F2169"/>
              </a:solidFill>
              <a:latin typeface="Abyss" pitchFamily="50" charset="0"/>
            </a:endParaRPr>
          </a:p>
        </p:txBody>
      </p:sp>
      <p:pic>
        <p:nvPicPr>
          <p:cNvPr id="2050" name="2DAADAB8-D3C4-410F-97DC-ED2EC6C83CDD" descr="IMG_9161.jpg">
            <a:extLst>
              <a:ext uri="{FF2B5EF4-FFF2-40B4-BE49-F238E27FC236}">
                <a16:creationId xmlns:a16="http://schemas.microsoft.com/office/drawing/2014/main" id="{C80243BC-C826-F5A4-6225-C0BEC1F8D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" r="24774"/>
          <a:stretch/>
        </p:blipFill>
        <p:spPr bwMode="auto">
          <a:xfrm>
            <a:off x="5428735" y="10"/>
            <a:ext cx="6761742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D16DBE-0091-A894-002D-355F7431A015}"/>
              </a:ext>
            </a:extLst>
          </p:cNvPr>
          <p:cNvSpPr txBox="1"/>
          <p:nvPr/>
        </p:nvSpPr>
        <p:spPr>
          <a:xfrm>
            <a:off x="8426407" y="5450097"/>
            <a:ext cx="61343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yss" pitchFamily="50" charset="0"/>
              </a:rPr>
              <a:t>Canberra electric bike library</a:t>
            </a:r>
          </a:p>
          <a:p>
            <a:r>
              <a:rPr lang="en-US" dirty="0">
                <a:solidFill>
                  <a:schemeClr val="bg1"/>
                </a:solidFill>
                <a:latin typeface="Abyss" pitchFamily="50" charset="0"/>
              </a:rPr>
              <a:t>Come and try day,</a:t>
            </a:r>
          </a:p>
          <a:p>
            <a:r>
              <a:rPr lang="en-US" dirty="0" err="1">
                <a:solidFill>
                  <a:schemeClr val="bg1"/>
                </a:solidFill>
                <a:latin typeface="Abyss" pitchFamily="50" charset="0"/>
              </a:rPr>
              <a:t>Gininderry</a:t>
            </a:r>
            <a:r>
              <a:rPr lang="en-US" dirty="0">
                <a:solidFill>
                  <a:schemeClr val="bg1"/>
                </a:solidFill>
                <a:latin typeface="Abyss" pitchFamily="50" charset="0"/>
              </a:rPr>
              <a:t>, act</a:t>
            </a:r>
            <a:endParaRPr lang="en-AU" dirty="0">
              <a:solidFill>
                <a:schemeClr val="bg1"/>
              </a:solidFill>
              <a:latin typeface="Abys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254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84DEB-BD6B-5E8F-1D4E-578E00795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CD4D6-BD8D-7FF6-7D99-CC56290EE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08" y="13401"/>
            <a:ext cx="10958384" cy="1325563"/>
          </a:xfrm>
        </p:spPr>
        <p:txBody>
          <a:bodyPr/>
          <a:lstStyle/>
          <a:p>
            <a:r>
              <a:rPr lang="en-US" dirty="0">
                <a:solidFill>
                  <a:srgbClr val="4F2169"/>
                </a:solidFill>
                <a:latin typeface="Abyss" pitchFamily="50" charset="0"/>
              </a:rPr>
              <a:t>Cycles are everyday transportation</a:t>
            </a:r>
            <a:endParaRPr lang="en-AU" dirty="0">
              <a:solidFill>
                <a:srgbClr val="4F2169"/>
              </a:solidFill>
              <a:latin typeface="Abyss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607A68-0E10-9731-03C3-698C343A7F4E}"/>
              </a:ext>
            </a:extLst>
          </p:cNvPr>
          <p:cNvSpPr txBox="1"/>
          <p:nvPr/>
        </p:nvSpPr>
        <p:spPr>
          <a:xfrm>
            <a:off x="314462" y="1581665"/>
            <a:ext cx="407773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2169"/>
                </a:solidFill>
                <a:latin typeface="Abyss" pitchFamily="50" charset="0"/>
              </a:rPr>
              <a:t>Not </a:t>
            </a:r>
            <a:r>
              <a:rPr lang="en-US" sz="2000" dirty="0" err="1">
                <a:solidFill>
                  <a:srgbClr val="4F2169"/>
                </a:solidFill>
                <a:latin typeface="Abyss" pitchFamily="50" charset="0"/>
              </a:rPr>
              <a:t>Gungahin</a:t>
            </a:r>
            <a:r>
              <a:rPr lang="en-US" sz="2000" dirty="0">
                <a:solidFill>
                  <a:srgbClr val="4F2169"/>
                </a:solidFill>
                <a:latin typeface="Abyss" pitchFamily="50" charset="0"/>
              </a:rPr>
              <a:t> to Civic, or Tuggeranong to </a:t>
            </a:r>
            <a:r>
              <a:rPr lang="en-US" sz="2000" dirty="0" err="1">
                <a:solidFill>
                  <a:srgbClr val="4F2169"/>
                </a:solidFill>
                <a:latin typeface="Abyss" pitchFamily="50" charset="0"/>
              </a:rPr>
              <a:t>Woden</a:t>
            </a:r>
            <a:r>
              <a:rPr lang="en-US" sz="2000" dirty="0">
                <a:solidFill>
                  <a:srgbClr val="4F2169"/>
                </a:solidFill>
                <a:latin typeface="Abyss" pitchFamily="50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F2169"/>
              </a:solidFill>
              <a:latin typeface="Abyss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2169"/>
                </a:solidFill>
                <a:latin typeface="Abyss" pitchFamily="50" charset="0"/>
              </a:rPr>
              <a:t>But short trips 5km and under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F2169"/>
              </a:solidFill>
              <a:latin typeface="Abyss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2169"/>
                </a:solidFill>
                <a:latin typeface="Abyss" pitchFamily="50" charset="0"/>
              </a:rPr>
              <a:t>within a town </a:t>
            </a:r>
            <a:r>
              <a:rPr lang="en-US" sz="2000" dirty="0" err="1">
                <a:solidFill>
                  <a:srgbClr val="4F2169"/>
                </a:solidFill>
                <a:latin typeface="Abyss" pitchFamily="50" charset="0"/>
              </a:rPr>
              <a:t>centre</a:t>
            </a:r>
            <a:r>
              <a:rPr lang="en-US" sz="2000" dirty="0">
                <a:solidFill>
                  <a:srgbClr val="4F2169"/>
                </a:solidFill>
                <a:latin typeface="Abyss" pitchFamily="50" charset="0"/>
              </a:rPr>
              <a:t>, </a:t>
            </a:r>
            <a:r>
              <a:rPr lang="en-US" sz="2000" dirty="0" err="1">
                <a:solidFill>
                  <a:srgbClr val="4F2169"/>
                </a:solidFill>
                <a:latin typeface="Abyss" pitchFamily="50" charset="0"/>
              </a:rPr>
              <a:t>eg</a:t>
            </a:r>
            <a:r>
              <a:rPr lang="en-US" sz="2000" dirty="0">
                <a:solidFill>
                  <a:srgbClr val="4F2169"/>
                </a:solidFill>
                <a:latin typeface="Abyss" pitchFamily="50" charset="0"/>
              </a:rPr>
              <a:t> for shopping, social gatherings, medical appointments or education.</a:t>
            </a:r>
            <a:endParaRPr lang="en-AU" sz="2000" dirty="0">
              <a:solidFill>
                <a:srgbClr val="4F2169"/>
              </a:solidFill>
              <a:latin typeface="Abyss" pitchFamily="50" charset="0"/>
            </a:endParaRPr>
          </a:p>
        </p:txBody>
      </p:sp>
      <p:pic>
        <p:nvPicPr>
          <p:cNvPr id="8" name="A55DFA58-2825-43C4-A3B6-4BA340A287B4" descr="IMG_0151.jpg">
            <a:extLst>
              <a:ext uri="{FF2B5EF4-FFF2-40B4-BE49-F238E27FC236}">
                <a16:creationId xmlns:a16="http://schemas.microsoft.com/office/drawing/2014/main" id="{C58A9A45-B012-603D-8C19-C5CCA52BD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7" t="7985" r="12031" b="5191"/>
          <a:stretch/>
        </p:blipFill>
        <p:spPr bwMode="auto">
          <a:xfrm>
            <a:off x="5123934" y="1581665"/>
            <a:ext cx="3211333" cy="472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24C9D0F-A458-4BBE-8C52-EC3B40BEE442" descr="IMG_9173.jpg">
            <a:extLst>
              <a:ext uri="{FF2B5EF4-FFF2-40B4-BE49-F238E27FC236}">
                <a16:creationId xmlns:a16="http://schemas.microsoft.com/office/drawing/2014/main" id="{64038D25-F345-5689-BCAF-20CBE06D3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5" t="15093" r="7442" b="16686"/>
          <a:stretch/>
        </p:blipFill>
        <p:spPr bwMode="auto">
          <a:xfrm>
            <a:off x="8666205" y="1571367"/>
            <a:ext cx="3211333" cy="371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35920B-F1EA-20C5-7586-254B6C4481AB}"/>
              </a:ext>
            </a:extLst>
          </p:cNvPr>
          <p:cNvSpPr txBox="1"/>
          <p:nvPr/>
        </p:nvSpPr>
        <p:spPr>
          <a:xfrm>
            <a:off x="6400800" y="5725297"/>
            <a:ext cx="1499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byss" pitchFamily="50" charset="0"/>
              </a:rPr>
              <a:t>Moruya</a:t>
            </a:r>
            <a:r>
              <a:rPr lang="en-US" dirty="0">
                <a:solidFill>
                  <a:schemeClr val="bg1"/>
                </a:solidFill>
                <a:latin typeface="Abyss" pitchFamily="50" charset="0"/>
              </a:rPr>
              <a:t>, NSW</a:t>
            </a:r>
            <a:endParaRPr lang="en-AU" dirty="0">
              <a:solidFill>
                <a:schemeClr val="bg1"/>
              </a:solidFill>
              <a:latin typeface="Abyss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609B32-9656-DFEA-84FF-4D3BEFF96FBD}"/>
              </a:ext>
            </a:extLst>
          </p:cNvPr>
          <p:cNvSpPr txBox="1"/>
          <p:nvPr/>
        </p:nvSpPr>
        <p:spPr>
          <a:xfrm>
            <a:off x="9144000" y="49845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yss" pitchFamily="50" charset="0"/>
              </a:rPr>
              <a:t>Adelaide, </a:t>
            </a:r>
            <a:r>
              <a:rPr lang="en-US" dirty="0" err="1">
                <a:solidFill>
                  <a:schemeClr val="bg1"/>
                </a:solidFill>
                <a:latin typeface="Abyss" pitchFamily="50" charset="0"/>
              </a:rPr>
              <a:t>sa</a:t>
            </a:r>
            <a:endParaRPr lang="en-AU" dirty="0">
              <a:solidFill>
                <a:schemeClr val="bg1"/>
              </a:solidFill>
              <a:latin typeface="Abys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659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8C931-66A7-AEDA-D5E3-14A6B029B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4F2169"/>
                </a:solidFill>
                <a:latin typeface="Abyss" pitchFamily="50" charset="0"/>
              </a:rPr>
              <a:t>Back to the future? Canberra in 1945</a:t>
            </a:r>
            <a:endParaRPr lang="en-AU" sz="4000" dirty="0">
              <a:solidFill>
                <a:srgbClr val="4F2169"/>
              </a:solidFill>
              <a:latin typeface="Abyss" pitchFamily="50" charset="0"/>
            </a:endParaRPr>
          </a:p>
        </p:txBody>
      </p:sp>
      <p:pic>
        <p:nvPicPr>
          <p:cNvPr id="4" name="Online Media 3" title="Canberra 1940s - NFSA film">
            <a:hlinkClick r:id="" action="ppaction://media"/>
            <a:extLst>
              <a:ext uri="{FF2B5EF4-FFF2-40B4-BE49-F238E27FC236}">
                <a16:creationId xmlns:a16="http://schemas.microsoft.com/office/drawing/2014/main" id="{1F680F48-B86F-7556-5405-5A7F9288240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87215" y="1825625"/>
            <a:ext cx="826006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5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9AC585-5C11-DB0E-DD83-AC9E53AB4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36C9D3-0022-4598-0B10-E8F8FB135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697" y="835676"/>
            <a:ext cx="10294099" cy="629059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4F2169"/>
                </a:solidFill>
                <a:latin typeface="Abyss" pitchFamily="50" charset="0"/>
              </a:rPr>
              <a:t>Frank hinder (1942 series)</a:t>
            </a:r>
            <a:endParaRPr lang="en-AU" dirty="0">
              <a:solidFill>
                <a:srgbClr val="4F2169"/>
              </a:solidFill>
              <a:latin typeface="Abyss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E8C4BA-69A3-2427-B2E5-25AE59654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697" y="1610835"/>
            <a:ext cx="6145994" cy="560127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4F2169"/>
                </a:solidFill>
                <a:latin typeface="Abyss" pitchFamily="50" charset="0"/>
              </a:rPr>
              <a:t>Thanks martin miller for alerting me</a:t>
            </a:r>
            <a:endParaRPr lang="en-AU" dirty="0">
              <a:solidFill>
                <a:srgbClr val="4F2169"/>
              </a:solidFill>
              <a:latin typeface="Abyss" pitchFamily="50" charset="0"/>
            </a:endParaRPr>
          </a:p>
        </p:txBody>
      </p:sp>
      <p:sp>
        <p:nvSpPr>
          <p:cNvPr id="104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inting of people riding bicycles&#10;&#10;AI-generated content may be incorrect.">
            <a:extLst>
              <a:ext uri="{FF2B5EF4-FFF2-40B4-BE49-F238E27FC236}">
                <a16:creationId xmlns:a16="http://schemas.microsoft.com/office/drawing/2014/main" id="{D8CD7C4D-CBC3-950D-6126-C4AB998EA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7" y="2170962"/>
            <a:ext cx="8418763" cy="431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rawing of people riding bicycles&#10;&#10;AI-generated content may be incorrect.">
            <a:extLst>
              <a:ext uri="{FF2B5EF4-FFF2-40B4-BE49-F238E27FC236}">
                <a16:creationId xmlns:a16="http://schemas.microsoft.com/office/drawing/2014/main" id="{FA660ECA-6041-B71C-4BAC-AF7D5C02F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9" y="1069117"/>
            <a:ext cx="8584569" cy="4883567"/>
          </a:xfrm>
        </p:spPr>
      </p:pic>
    </p:spTree>
    <p:extLst>
      <p:ext uri="{BB962C8B-B14F-4D97-AF65-F5344CB8AC3E}">
        <p14:creationId xmlns:p14="http://schemas.microsoft.com/office/powerpoint/2010/main" val="815037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A vending machine next to a bike path&#10;&#10;AI-generated content may be incorrect.">
            <a:extLst>
              <a:ext uri="{FF2B5EF4-FFF2-40B4-BE49-F238E27FC236}">
                <a16:creationId xmlns:a16="http://schemas.microsoft.com/office/drawing/2014/main" id="{54E51C60-066A-90E2-491B-7A0D7CFBE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8" b="981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772C8A-F773-6786-7102-9E498831EE4A}"/>
              </a:ext>
            </a:extLst>
          </p:cNvPr>
          <p:cNvSpPr txBox="1"/>
          <p:nvPr/>
        </p:nvSpPr>
        <p:spPr>
          <a:xfrm>
            <a:off x="1930400" y="417117"/>
            <a:ext cx="6189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byss" pitchFamily="50" charset="0"/>
              </a:rPr>
              <a:t>Kyoto Japan, oct. 2024</a:t>
            </a:r>
            <a:endParaRPr lang="en-A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92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8C931-66A7-AEDA-D5E3-14A6B029B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4F2169"/>
                </a:solidFill>
                <a:latin typeface="Abyss" pitchFamily="50" charset="0"/>
              </a:rPr>
              <a:t>Choose the Best tool for the job</a:t>
            </a:r>
            <a:endParaRPr lang="en-AU" sz="4000" dirty="0">
              <a:solidFill>
                <a:srgbClr val="4F2169"/>
              </a:solidFill>
              <a:latin typeface="Abyss" pitchFamily="50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5350B0-E295-5678-5AB6-5EE0687EA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923" y="1462287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4F2169"/>
                </a:solidFill>
                <a:latin typeface="Abyss" pitchFamily="50" charset="0"/>
              </a:rPr>
              <a:t>“Mama </a:t>
            </a:r>
            <a:r>
              <a:rPr lang="en-US" dirty="0" err="1">
                <a:solidFill>
                  <a:srgbClr val="4F2169"/>
                </a:solidFill>
                <a:latin typeface="Abyss" pitchFamily="50" charset="0"/>
              </a:rPr>
              <a:t>chari</a:t>
            </a:r>
            <a:r>
              <a:rPr lang="en-US" dirty="0">
                <a:solidFill>
                  <a:srgbClr val="4F2169"/>
                </a:solidFill>
                <a:latin typeface="Abyss" pitchFamily="50" charset="0"/>
              </a:rPr>
              <a:t>” – moving Japanese families since 1956</a:t>
            </a:r>
            <a:endParaRPr lang="en-AU" dirty="0">
              <a:solidFill>
                <a:srgbClr val="4F2169"/>
              </a:solidFill>
              <a:latin typeface="Abyss" pitchFamily="50" charset="0"/>
            </a:endParaRPr>
          </a:p>
        </p:txBody>
      </p:sp>
      <p:pic>
        <p:nvPicPr>
          <p:cNvPr id="7" name="Picture 6" descr="A bicycle with a basket and text&#10;&#10;AI-generated content may be incorrect.">
            <a:extLst>
              <a:ext uri="{FF2B5EF4-FFF2-40B4-BE49-F238E27FC236}">
                <a16:creationId xmlns:a16="http://schemas.microsoft.com/office/drawing/2014/main" id="{3BF6DEC2-9734-184A-8ADE-126A8CB33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54" y="2062486"/>
            <a:ext cx="7607794" cy="461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00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3F165-BF23-7010-C6FC-5660AA53C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75E7-0933-D101-635A-17818E2E4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4F2169"/>
                </a:solidFill>
                <a:latin typeface="Abyss" pitchFamily="50" charset="0"/>
              </a:rPr>
              <a:t>Choose the Best tool for the job</a:t>
            </a:r>
            <a:endParaRPr lang="en-AU" sz="4000" dirty="0">
              <a:solidFill>
                <a:srgbClr val="4F2169"/>
              </a:solidFill>
              <a:latin typeface="Abyss" pitchFamily="50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C61699-D7F0-8C63-8765-D120CF690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923" y="1462287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4F2169"/>
                </a:solidFill>
                <a:latin typeface="Abyss" pitchFamily="50" charset="0"/>
              </a:rPr>
              <a:t>“Mama </a:t>
            </a:r>
            <a:r>
              <a:rPr lang="en-US" dirty="0" err="1">
                <a:solidFill>
                  <a:srgbClr val="4F2169"/>
                </a:solidFill>
                <a:latin typeface="Abyss" pitchFamily="50" charset="0"/>
              </a:rPr>
              <a:t>chari</a:t>
            </a:r>
            <a:r>
              <a:rPr lang="en-US" dirty="0">
                <a:solidFill>
                  <a:srgbClr val="4F2169"/>
                </a:solidFill>
                <a:latin typeface="Abyss" pitchFamily="50" charset="0"/>
              </a:rPr>
              <a:t>” – electric version</a:t>
            </a:r>
            <a:endParaRPr lang="en-AU" dirty="0">
              <a:solidFill>
                <a:srgbClr val="4F2169"/>
              </a:solidFill>
              <a:latin typeface="Abyss" pitchFamily="50" charset="0"/>
            </a:endParaRPr>
          </a:p>
        </p:txBody>
      </p:sp>
      <p:pic>
        <p:nvPicPr>
          <p:cNvPr id="4" name="Picture 3" descr="A person riding a bicycle with two children&#10;&#10;AI-generated content may be incorrect.">
            <a:extLst>
              <a:ext uri="{FF2B5EF4-FFF2-40B4-BE49-F238E27FC236}">
                <a16:creationId xmlns:a16="http://schemas.microsoft.com/office/drawing/2014/main" id="{7ADD0F79-B4AD-4D79-DD0E-2F6C8C1CD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" t="2910" r="-184" b="-2910"/>
          <a:stretch/>
        </p:blipFill>
        <p:spPr>
          <a:xfrm>
            <a:off x="2951110" y="2042061"/>
            <a:ext cx="6289779" cy="493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69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339</Words>
  <Application>Microsoft Office PowerPoint</Application>
  <PresentationFormat>Widescreen</PresentationFormat>
  <Paragraphs>60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Abyss</vt:lpstr>
      <vt:lpstr>Aptos</vt:lpstr>
      <vt:lpstr>Aptos Display</vt:lpstr>
      <vt:lpstr>Arial</vt:lpstr>
      <vt:lpstr>Office Theme</vt:lpstr>
      <vt:lpstr>Not just commuting:</vt:lpstr>
      <vt:lpstr>Bigger than just getting to work</vt:lpstr>
      <vt:lpstr>Cycles are everyday transportation</vt:lpstr>
      <vt:lpstr>Back to the future? Canberra in 1945</vt:lpstr>
      <vt:lpstr>Frank hinder (1942 series)</vt:lpstr>
      <vt:lpstr>PowerPoint Presentation</vt:lpstr>
      <vt:lpstr>PowerPoint Presentation</vt:lpstr>
      <vt:lpstr>Choose the Best tool for the job</vt:lpstr>
      <vt:lpstr>Choose the Best tool for the job</vt:lpstr>
      <vt:lpstr>Does our infrastructure invite short trips for shopping or medical services?</vt:lpstr>
      <vt:lpstr>Good Wayfinding matters</vt:lpstr>
      <vt:lpstr>Secure, covered parking</vt:lpstr>
      <vt:lpstr>PowerPoint Presentation</vt:lpstr>
      <vt:lpstr>Rethink getting to education facilities</vt:lpstr>
      <vt:lpstr>Come outside,Canberra!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Paris Lord</dc:creator>
  <cp:lastModifiedBy>Paris Lord</cp:lastModifiedBy>
  <cp:revision>27</cp:revision>
  <dcterms:created xsi:type="dcterms:W3CDTF">2025-03-23T10:18:23Z</dcterms:created>
  <dcterms:modified xsi:type="dcterms:W3CDTF">2025-03-24T02:36:24Z</dcterms:modified>
</cp:coreProperties>
</file>